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60" r:id="rId3"/>
    <p:sldId id="308" r:id="rId4"/>
    <p:sldId id="309" r:id="rId5"/>
    <p:sldId id="262" r:id="rId6"/>
    <p:sldId id="274" r:id="rId7"/>
    <p:sldId id="270" r:id="rId8"/>
    <p:sldId id="271" r:id="rId9"/>
    <p:sldId id="272" r:id="rId10"/>
    <p:sldId id="273" r:id="rId11"/>
    <p:sldId id="276" r:id="rId12"/>
    <p:sldId id="275" r:id="rId13"/>
    <p:sldId id="277" r:id="rId14"/>
    <p:sldId id="261" r:id="rId15"/>
    <p:sldId id="310" r:id="rId16"/>
    <p:sldId id="259" r:id="rId17"/>
    <p:sldId id="264" r:id="rId18"/>
    <p:sldId id="263" r:id="rId19"/>
    <p:sldId id="265" r:id="rId20"/>
    <p:sldId id="267" r:id="rId21"/>
    <p:sldId id="269" r:id="rId22"/>
    <p:sldId id="320" r:id="rId23"/>
    <p:sldId id="311" r:id="rId24"/>
    <p:sldId id="312" r:id="rId25"/>
    <p:sldId id="315" r:id="rId26"/>
    <p:sldId id="316" r:id="rId27"/>
    <p:sldId id="317" r:id="rId28"/>
    <p:sldId id="318" r:id="rId29"/>
    <p:sldId id="319" r:id="rId30"/>
    <p:sldId id="314" r:id="rId31"/>
    <p:sldId id="278" r:id="rId32"/>
    <p:sldId id="279" r:id="rId33"/>
    <p:sldId id="280" r:id="rId34"/>
    <p:sldId id="281" r:id="rId35"/>
    <p:sldId id="282" r:id="rId36"/>
    <p:sldId id="283" r:id="rId37"/>
    <p:sldId id="285" r:id="rId38"/>
    <p:sldId id="284" r:id="rId39"/>
    <p:sldId id="305" r:id="rId40"/>
    <p:sldId id="286" r:id="rId41"/>
    <p:sldId id="287" r:id="rId42"/>
    <p:sldId id="290" r:id="rId43"/>
    <p:sldId id="291" r:id="rId44"/>
    <p:sldId id="292" r:id="rId45"/>
    <p:sldId id="293" r:id="rId46"/>
    <p:sldId id="294" r:id="rId47"/>
    <p:sldId id="289" r:id="rId48"/>
    <p:sldId id="288" r:id="rId49"/>
    <p:sldId id="307" r:id="rId50"/>
    <p:sldId id="295" r:id="rId51"/>
    <p:sldId id="296" r:id="rId52"/>
    <p:sldId id="299" r:id="rId53"/>
    <p:sldId id="300" r:id="rId54"/>
    <p:sldId id="301" r:id="rId55"/>
    <p:sldId id="302" r:id="rId56"/>
    <p:sldId id="303" r:id="rId57"/>
    <p:sldId id="298" r:id="rId58"/>
    <p:sldId id="297" r:id="rId59"/>
    <p:sldId id="306" r:id="rId60"/>
    <p:sldId id="30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Natalie" initials="W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23" autoAdjust="0"/>
    <p:restoredTop sz="96412" autoAdjust="0"/>
  </p:normalViewPr>
  <p:slideViewPr>
    <p:cSldViewPr snapToGrid="0">
      <p:cViewPr>
        <p:scale>
          <a:sx n="81" d="100"/>
          <a:sy n="81" d="100"/>
        </p:scale>
        <p:origin x="-9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6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3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1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9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Excel_Sheet2.xlsx"/><Relationship Id="rId12" Type="http://schemas.openxmlformats.org/officeDocument/2006/relationships/image" Target="../media/image31.emf"/><Relationship Id="rId13" Type="http://schemas.openxmlformats.org/officeDocument/2006/relationships/oleObject" Target="../embeddings/oleObject3.bin"/><Relationship Id="rId14" Type="http://schemas.openxmlformats.org/officeDocument/2006/relationships/package" Target="../embeddings/Microsoft_Excel_Sheet3.xlsx"/><Relationship Id="rId15" Type="http://schemas.openxmlformats.org/officeDocument/2006/relationships/image" Target="../media/image32.emf"/><Relationship Id="rId16" Type="http://schemas.openxmlformats.org/officeDocument/2006/relationships/oleObject" Target="../embeddings/oleObject4.bin"/><Relationship Id="rId17" Type="http://schemas.openxmlformats.org/officeDocument/2006/relationships/package" Target="../embeddings/Microsoft_Excel_Sheet4.xlsx"/><Relationship Id="rId18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7" Type="http://schemas.openxmlformats.org/officeDocument/2006/relationships/oleObject" Target="../embeddings/oleObject1.bin"/><Relationship Id="rId8" Type="http://schemas.openxmlformats.org/officeDocument/2006/relationships/package" Target="../embeddings/Microsoft_Excel_Sheet1.xlsx"/><Relationship Id="rId9" Type="http://schemas.openxmlformats.org/officeDocument/2006/relationships/image" Target="../media/image30.emf"/><Relationship Id="rId10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Excel_Sheet6.xlsx"/><Relationship Id="rId12" Type="http://schemas.openxmlformats.org/officeDocument/2006/relationships/image" Target="../media/image39.emf"/><Relationship Id="rId13" Type="http://schemas.openxmlformats.org/officeDocument/2006/relationships/oleObject" Target="../embeddings/oleObject7.bin"/><Relationship Id="rId14" Type="http://schemas.openxmlformats.org/officeDocument/2006/relationships/package" Target="../embeddings/Microsoft_Excel_Sheet7.xlsx"/><Relationship Id="rId15" Type="http://schemas.openxmlformats.org/officeDocument/2006/relationships/image" Target="../media/image40.emf"/><Relationship Id="rId16" Type="http://schemas.openxmlformats.org/officeDocument/2006/relationships/oleObject" Target="../embeddings/oleObject8.bin"/><Relationship Id="rId17" Type="http://schemas.openxmlformats.org/officeDocument/2006/relationships/package" Target="../embeddings/Microsoft_Excel_Sheet8.xlsx"/><Relationship Id="rId18" Type="http://schemas.openxmlformats.org/officeDocument/2006/relationships/image" Target="../media/image4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Relationship Id="rId7" Type="http://schemas.openxmlformats.org/officeDocument/2006/relationships/oleObject" Target="../embeddings/oleObject5.bin"/><Relationship Id="rId8" Type="http://schemas.openxmlformats.org/officeDocument/2006/relationships/package" Target="../embeddings/Microsoft_Excel_Sheet5.xlsx"/><Relationship Id="rId9" Type="http://schemas.openxmlformats.org/officeDocument/2006/relationships/image" Target="../media/image38.emf"/><Relationship Id="rId10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Excel_Sheet10.xlsx"/><Relationship Id="rId12" Type="http://schemas.openxmlformats.org/officeDocument/2006/relationships/image" Target="../media/image47.emf"/><Relationship Id="rId13" Type="http://schemas.openxmlformats.org/officeDocument/2006/relationships/oleObject" Target="../embeddings/oleObject11.bin"/><Relationship Id="rId14" Type="http://schemas.openxmlformats.org/officeDocument/2006/relationships/package" Target="../embeddings/Microsoft_Excel_Sheet11.xlsx"/><Relationship Id="rId15" Type="http://schemas.openxmlformats.org/officeDocument/2006/relationships/image" Target="../media/image48.emf"/><Relationship Id="rId16" Type="http://schemas.openxmlformats.org/officeDocument/2006/relationships/oleObject" Target="../embeddings/oleObject12.bin"/><Relationship Id="rId17" Type="http://schemas.openxmlformats.org/officeDocument/2006/relationships/package" Target="../embeddings/Microsoft_Excel_Sheet12.xlsx"/><Relationship Id="rId18" Type="http://schemas.openxmlformats.org/officeDocument/2006/relationships/image" Target="../media/image4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53.jpg"/><Relationship Id="rId7" Type="http://schemas.openxmlformats.org/officeDocument/2006/relationships/oleObject" Target="../embeddings/oleObject9.bin"/><Relationship Id="rId8" Type="http://schemas.openxmlformats.org/officeDocument/2006/relationships/package" Target="../embeddings/Microsoft_Excel_Sheet9.xlsx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package" Target="../embeddings/Microsoft_Excel_Sheet13.xlsx"/><Relationship Id="rId20" Type="http://schemas.openxmlformats.org/officeDocument/2006/relationships/oleObject" Target="../embeddings/oleObject17.bin"/><Relationship Id="rId21" Type="http://schemas.openxmlformats.org/officeDocument/2006/relationships/package" Target="../embeddings/Microsoft_Excel_Sheet17.xlsx"/><Relationship Id="rId22" Type="http://schemas.openxmlformats.org/officeDocument/2006/relationships/image" Target="../media/image58.emf"/><Relationship Id="rId10" Type="http://schemas.openxmlformats.org/officeDocument/2006/relationships/image" Target="../media/image54.emf"/><Relationship Id="rId11" Type="http://schemas.openxmlformats.org/officeDocument/2006/relationships/oleObject" Target="../embeddings/oleObject14.bin"/><Relationship Id="rId12" Type="http://schemas.openxmlformats.org/officeDocument/2006/relationships/package" Target="../embeddings/Microsoft_Excel_Sheet14.xlsx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15.bin"/><Relationship Id="rId15" Type="http://schemas.openxmlformats.org/officeDocument/2006/relationships/package" Target="../embeddings/Microsoft_Excel_Sheet15.xlsx"/><Relationship Id="rId16" Type="http://schemas.openxmlformats.org/officeDocument/2006/relationships/image" Target="../media/image56.emf"/><Relationship Id="rId17" Type="http://schemas.openxmlformats.org/officeDocument/2006/relationships/oleObject" Target="../embeddings/oleObject16.bin"/><Relationship Id="rId18" Type="http://schemas.openxmlformats.org/officeDocument/2006/relationships/package" Target="../embeddings/Microsoft_Excel_Sheet16.xlsx"/><Relationship Id="rId19" Type="http://schemas.openxmlformats.org/officeDocument/2006/relationships/image" Target="../media/image5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62.jpg"/><Relationship Id="rId7" Type="http://schemas.openxmlformats.org/officeDocument/2006/relationships/image" Target="../media/image63.jpg"/><Relationship Id="rId8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4" Type="http://schemas.openxmlformats.org/officeDocument/2006/relationships/image" Target="../media/image84.jpg"/><Relationship Id="rId5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4" Type="http://schemas.openxmlformats.org/officeDocument/2006/relationships/image" Target="../media/image88.jpg"/><Relationship Id="rId5" Type="http://schemas.openxmlformats.org/officeDocument/2006/relationships/image" Target="../media/image8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4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4" Type="http://schemas.openxmlformats.org/officeDocument/2006/relationships/image" Target="../media/image99.jpg"/><Relationship Id="rId5" Type="http://schemas.openxmlformats.org/officeDocument/2006/relationships/image" Target="../media/image10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4" Type="http://schemas.openxmlformats.org/officeDocument/2006/relationships/image" Target="../media/image103.jpg"/><Relationship Id="rId5" Type="http://schemas.openxmlformats.org/officeDocument/2006/relationships/image" Target="../media/image10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4" Type="http://schemas.openxmlformats.org/officeDocument/2006/relationships/image" Target="../media/image107.jpg"/><Relationship Id="rId5" Type="http://schemas.openxmlformats.org/officeDocument/2006/relationships/image" Target="../media/image10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4" Type="http://schemas.openxmlformats.org/officeDocument/2006/relationships/image" Target="../media/image1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4" Type="http://schemas.openxmlformats.org/officeDocument/2006/relationships/image" Target="../media/image115.jpg"/><Relationship Id="rId5" Type="http://schemas.openxmlformats.org/officeDocument/2006/relationships/image" Target="../media/image1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4" Type="http://schemas.openxmlformats.org/officeDocument/2006/relationships/image" Target="../media/image119.jpg"/><Relationship Id="rId5" Type="http://schemas.openxmlformats.org/officeDocument/2006/relationships/image" Target="../media/image12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4" Type="http://schemas.openxmlformats.org/officeDocument/2006/relationships/image" Target="../media/image123.jpg"/><Relationship Id="rId5" Type="http://schemas.openxmlformats.org/officeDocument/2006/relationships/image" Target="../media/image12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4" Type="http://schemas.openxmlformats.org/officeDocument/2006/relationships/image" Target="../media/image127.jpg"/><Relationship Id="rId5" Type="http://schemas.openxmlformats.org/officeDocument/2006/relationships/image" Target="../media/image1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361" y="2063858"/>
            <a:ext cx="11734800" cy="945334"/>
          </a:xfrm>
        </p:spPr>
        <p:txBody>
          <a:bodyPr>
            <a:noAutofit/>
          </a:bodyPr>
          <a:lstStyle/>
          <a:p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Testing and Results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881" y="3902618"/>
            <a:ext cx="9144000" cy="2955382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Natalie Williams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Brandon Klein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Mentors: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Ph.D. and B. Fitzpatrick, Ph.D.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Departments of Biology and Mathematics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October 31, 2016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1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850232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50232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147305"/>
              </p:ext>
            </p:extLst>
          </p:nvPr>
        </p:nvGraphicFramePr>
        <p:xfrm>
          <a:off x="10194925" y="802607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0.0653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65744"/>
              </p:ext>
            </p:extLst>
          </p:nvPr>
        </p:nvGraphicFramePr>
        <p:xfrm>
          <a:off x="5423401" y="802607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49123"/>
              </p:ext>
            </p:extLst>
          </p:nvPr>
        </p:nvGraphicFramePr>
        <p:xfrm>
          <a:off x="5423401" y="3789266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64871"/>
              </p:ext>
            </p:extLst>
          </p:nvPr>
        </p:nvGraphicFramePr>
        <p:xfrm>
          <a:off x="10185400" y="3789266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0.2503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0.8824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3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847" r="1709" b="2609"/>
          <a:stretch/>
        </p:blipFill>
        <p:spPr>
          <a:xfrm>
            <a:off x="2103685" y="1462252"/>
            <a:ext cx="8012430" cy="506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WT Network appears to have more activation than repression of genes within the network.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genes_36-edges_degree-distribution_20161107_10.23.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95" y="15001"/>
            <a:ext cx="6842999" cy="68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wt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56832"/>
              </p:ext>
            </p:extLst>
          </p:nvPr>
        </p:nvGraphicFramePr>
        <p:xfrm>
          <a:off x="3231278" y="1012360"/>
          <a:ext cx="5944806" cy="552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02"/>
                <a:gridCol w="1981602"/>
                <a:gridCol w="1981602"/>
              </a:tblGrid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3.3941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789"/>
            <a:ext cx="12192000" cy="1156253"/>
          </a:xfrm>
        </p:spPr>
        <p:txBody>
          <a:bodyPr>
            <a:normAutofit fontScale="90000"/>
          </a:bodyPr>
          <a:lstStyle/>
          <a:p>
            <a:r>
              <a:rPr lang="en-US" sz="5200" dirty="0" smtClean="0">
                <a:latin typeface="Arial" panose="020B0604020202020204" pitchFamily="34" charset="0"/>
                <a:cs typeface="Arial" panose="020B0604020202020204" pitchFamily="34" charset="0"/>
              </a:rPr>
              <a:t>dCIN5 17 gene </a:t>
            </a:r>
            <a:r>
              <a:rPr lang="en-US" sz="5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5200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642" y="1304909"/>
            <a:ext cx="10515600" cy="47576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Nov. 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884" y="1823661"/>
            <a:ext cx="2406316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MCM1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31" y="1823661"/>
            <a:ext cx="7595968" cy="4801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9869" y="1327266"/>
            <a:ext cx="208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Information:</a:t>
            </a:r>
          </a:p>
          <a:p>
            <a:r>
              <a:rPr lang="en-US" b="1" dirty="0" smtClean="0"/>
              <a:t>17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32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9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Output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Penalty</a:t>
                      </a:r>
                      <a:r>
                        <a:rPr lang="en-US" baseline="0" dirty="0" smtClean="0"/>
                        <a:t>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1.7570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LSE:minLSE</a:t>
                      </a:r>
                      <a:r>
                        <a:rPr lang="en-US" dirty="0" smtClean="0"/>
                        <a:t>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118,921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934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ACE2, CIN5, GCR2 AND GLN3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06" y="685258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56" y="654790"/>
            <a:ext cx="3791712" cy="2843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06" y="3647661"/>
            <a:ext cx="3791712" cy="2843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27" y="3647661"/>
            <a:ext cx="3791712" cy="284378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770475"/>
              </p:ext>
            </p:extLst>
          </p:nvPr>
        </p:nvGraphicFramePr>
        <p:xfrm>
          <a:off x="4727161" y="743700"/>
          <a:ext cx="7397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Worksheet" r:id="rId8" imgW="847677" imgH="1438290" progId="Excel.Sheet.12">
                  <p:embed/>
                </p:oleObj>
              </mc:Choice>
              <mc:Fallback>
                <p:oleObj name="Worksheet" r:id="rId8" imgW="847677" imgH="14382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27161" y="743700"/>
                        <a:ext cx="739775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30255"/>
              </p:ext>
            </p:extLst>
          </p:nvPr>
        </p:nvGraphicFramePr>
        <p:xfrm>
          <a:off x="11049535" y="545459"/>
          <a:ext cx="669745" cy="1233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Worksheet" r:id="rId11" imgW="809588" imgH="1581120" progId="Excel.Sheet.12">
                  <p:embed/>
                </p:oleObj>
              </mc:Choice>
              <mc:Fallback>
                <p:oleObj name="Worksheet" r:id="rId11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49535" y="545459"/>
                        <a:ext cx="669745" cy="1233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330968"/>
              </p:ext>
            </p:extLst>
          </p:nvPr>
        </p:nvGraphicFramePr>
        <p:xfrm>
          <a:off x="11131805" y="3529042"/>
          <a:ext cx="672458" cy="1252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Worksheet" r:id="rId14" imgW="809588" imgH="1581120" progId="Excel.Sheet.12">
                  <p:embed/>
                </p:oleObj>
              </mc:Choice>
              <mc:Fallback>
                <p:oleObj name="Worksheet" r:id="rId14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131805" y="3529042"/>
                        <a:ext cx="672458" cy="1252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061280"/>
              </p:ext>
            </p:extLst>
          </p:nvPr>
        </p:nvGraphicFramePr>
        <p:xfrm>
          <a:off x="4727161" y="3529042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Worksheet" r:id="rId17" imgW="809588" imgH="1581120" progId="Excel.Sheet.12">
                  <p:embed/>
                </p:oleObj>
              </mc:Choice>
              <mc:Fallback>
                <p:oleObj name="Worksheet" r:id="rId17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27161" y="3529042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734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MCM1, and MGA2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1" y="715725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" y="3618493"/>
            <a:ext cx="3791712" cy="2843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1" y="3618493"/>
            <a:ext cx="3791712" cy="2843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" y="715725"/>
            <a:ext cx="3791712" cy="284378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08864"/>
              </p:ext>
            </p:extLst>
          </p:nvPr>
        </p:nvGraphicFramePr>
        <p:xfrm>
          <a:off x="4527844" y="592703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Worksheet" r:id="rId8" imgW="809588" imgH="1581120" progId="Excel.Sheet.12">
                  <p:embed/>
                </p:oleObj>
              </mc:Choice>
              <mc:Fallback>
                <p:oleObj name="Worksheet" r:id="rId8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27844" y="592703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748800"/>
              </p:ext>
            </p:extLst>
          </p:nvPr>
        </p:nvGraphicFramePr>
        <p:xfrm>
          <a:off x="4527844" y="3489936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Worksheet" r:id="rId11" imgW="809588" imgH="1581120" progId="Excel.Sheet.12">
                  <p:embed/>
                </p:oleObj>
              </mc:Choice>
              <mc:Fallback>
                <p:oleObj name="Worksheet" r:id="rId11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27844" y="3489936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20172"/>
              </p:ext>
            </p:extLst>
          </p:nvPr>
        </p:nvGraphicFramePr>
        <p:xfrm>
          <a:off x="10553900" y="582764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Worksheet" r:id="rId14" imgW="809588" imgH="1581120" progId="Excel.Sheet.12">
                  <p:embed/>
                </p:oleObj>
              </mc:Choice>
              <mc:Fallback>
                <p:oleObj name="Worksheet" r:id="rId14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553900" y="582764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897299"/>
              </p:ext>
            </p:extLst>
          </p:nvPr>
        </p:nvGraphicFramePr>
        <p:xfrm>
          <a:off x="10550495" y="3489936"/>
          <a:ext cx="588631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Worksheet" r:id="rId17" imgW="742866" imgH="1581120" progId="Excel.Sheet.12">
                  <p:embed/>
                </p:oleObj>
              </mc:Choice>
              <mc:Fallback>
                <p:oleObj name="Worksheet" r:id="rId17" imgW="742866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550495" y="3489936"/>
                        <a:ext cx="588631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8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MSN2, RDS3, SFP1, and STB5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65" y="3747052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26" y="3559509"/>
            <a:ext cx="3791712" cy="2843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65" y="715725"/>
            <a:ext cx="3791712" cy="2843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26" y="715725"/>
            <a:ext cx="3791712" cy="284378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873041"/>
              </p:ext>
            </p:extLst>
          </p:nvPr>
        </p:nvGraphicFramePr>
        <p:xfrm>
          <a:off x="4701038" y="582764"/>
          <a:ext cx="656153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Worksheet" r:id="rId8" imgW="800134" imgH="1581120" progId="Excel.Sheet.12">
                  <p:embed/>
                </p:oleObj>
              </mc:Choice>
              <mc:Fallback>
                <p:oleObj name="Worksheet" r:id="rId8" imgW="800134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01038" y="582764"/>
                        <a:ext cx="656153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757995"/>
              </p:ext>
            </p:extLst>
          </p:nvPr>
        </p:nvGraphicFramePr>
        <p:xfrm>
          <a:off x="10884128" y="582764"/>
          <a:ext cx="763251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Worksheet" r:id="rId11" imgW="876311" imgH="1438290" progId="Excel.Sheet.12">
                  <p:embed/>
                </p:oleObj>
              </mc:Choice>
              <mc:Fallback>
                <p:oleObj name="Worksheet" r:id="rId11" imgW="876311" imgH="14382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884128" y="582764"/>
                        <a:ext cx="763251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672131"/>
              </p:ext>
            </p:extLst>
          </p:nvPr>
        </p:nvGraphicFramePr>
        <p:xfrm>
          <a:off x="10907292" y="3426548"/>
          <a:ext cx="716923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Worksheet" r:id="rId14" imgW="904945" imgH="1581120" progId="Excel.Sheet.12">
                  <p:embed/>
                </p:oleObj>
              </mc:Choice>
              <mc:Fallback>
                <p:oleObj name="Worksheet" r:id="rId14" imgW="904945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907292" y="3426548"/>
                        <a:ext cx="716923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187431"/>
              </p:ext>
            </p:extLst>
          </p:nvPr>
        </p:nvGraphicFramePr>
        <p:xfrm>
          <a:off x="4701038" y="3612958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Worksheet" r:id="rId17" imgW="809588" imgH="1581120" progId="Excel.Sheet.12">
                  <p:embed/>
                </p:oleObj>
              </mc:Choice>
              <mc:Fallback>
                <p:oleObj name="Worksheet" r:id="rId17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01038" y="3612958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03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6884" y="192505"/>
            <a:ext cx="11004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SWI5, YHP1, YOX1 AND ZAP1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" y="4015408"/>
            <a:ext cx="341376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48" y="3836504"/>
            <a:ext cx="3413760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52" y="3836504"/>
            <a:ext cx="3413760" cy="25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66" y="1146612"/>
            <a:ext cx="3413760" cy="256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09" y="1013792"/>
            <a:ext cx="3413760" cy="256032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527677"/>
              </p:ext>
            </p:extLst>
          </p:nvPr>
        </p:nvGraphicFramePr>
        <p:xfrm>
          <a:off x="5588691" y="917368"/>
          <a:ext cx="709376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Worksheet" r:id="rId9" imgW="895221" imgH="1581120" progId="Excel.Sheet.12">
                  <p:embed/>
                </p:oleObj>
              </mc:Choice>
              <mc:Fallback>
                <p:oleObj name="Worksheet" r:id="rId9" imgW="895221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88691" y="917368"/>
                        <a:ext cx="709376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783255"/>
              </p:ext>
            </p:extLst>
          </p:nvPr>
        </p:nvGraphicFramePr>
        <p:xfrm>
          <a:off x="9840403" y="782640"/>
          <a:ext cx="701830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Worksheet" r:id="rId12" imgW="885766" imgH="1581120" progId="Excel.Sheet.12">
                  <p:embed/>
                </p:oleObj>
              </mc:Choice>
              <mc:Fallback>
                <p:oleObj name="Worksheet" r:id="rId12" imgW="885766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840403" y="782640"/>
                        <a:ext cx="701830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725586"/>
              </p:ext>
            </p:extLst>
          </p:nvPr>
        </p:nvGraphicFramePr>
        <p:xfrm>
          <a:off x="3333336" y="3776870"/>
          <a:ext cx="739562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Worksheet" r:id="rId15" imgW="933579" imgH="1581120" progId="Excel.Sheet.12">
                  <p:embed/>
                </p:oleObj>
              </mc:Choice>
              <mc:Fallback>
                <p:oleObj name="Worksheet" r:id="rId15" imgW="933579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33336" y="3776870"/>
                        <a:ext cx="739562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764202"/>
              </p:ext>
            </p:extLst>
          </p:nvPr>
        </p:nvGraphicFramePr>
        <p:xfrm>
          <a:off x="7343090" y="3603929"/>
          <a:ext cx="792388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Worksheet" r:id="rId18" imgW="1000032" imgH="1581120" progId="Excel.Sheet.12">
                  <p:embed/>
                </p:oleObj>
              </mc:Choice>
              <mc:Fallback>
                <p:oleObj name="Worksheet" r:id="rId18" imgW="1000032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343090" y="3603929"/>
                        <a:ext cx="792388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432574"/>
              </p:ext>
            </p:extLst>
          </p:nvPr>
        </p:nvGraphicFramePr>
        <p:xfrm>
          <a:off x="11404513" y="3593990"/>
          <a:ext cx="679190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Worksheet" r:id="rId21" imgW="857132" imgH="1581120" progId="Excel.Sheet.12">
                  <p:embed/>
                </p:oleObj>
              </mc:Choice>
              <mc:Fallback>
                <p:oleObj name="Worksheet" r:id="rId21" imgW="857132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404513" y="3593990"/>
                        <a:ext cx="679190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209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28" y="585216"/>
            <a:ext cx="11225418" cy="7246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Last week, we tested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with our 5 database-generated Networks.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554330"/>
            <a:ext cx="9720073" cy="48759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1) Input sheets were made for five database-derived networks (wt, dCIN5, dGLN3, dHAP4, dZAP1).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2) Model runs were performed for each network.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3) </a:t>
            </a:r>
            <a:r>
              <a:rPr lang="en-US" sz="3200" dirty="0"/>
              <a:t>P</a:t>
            </a:r>
            <a:r>
              <a:rPr lang="en-US" sz="3200" dirty="0" smtClean="0"/>
              <a:t>reliminary results from the runs are presented here.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4) We will work towards developing an in depth analysis of these results in the coming weeks.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22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dCIN5 Network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appears to have an equal distribution of high activation and repression.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05" y="1355160"/>
            <a:ext cx="8378686" cy="52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-genes_32-edges_degree-distribution_20161130_16.05.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4" y="0"/>
            <a:ext cx="6839249" cy="68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1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854270" y="1224280"/>
          <a:ext cx="5061859" cy="516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905"/>
                <a:gridCol w="2155977"/>
                <a:gridCol w="2155977"/>
              </a:tblGrid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0.3752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0.8464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3.1300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1.8877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0.5459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1.8024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2.6109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RDS3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0.6593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0.1996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0.5865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0.2471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1.7389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0.8183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0.9109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0.7462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1.1141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62421" y="104046"/>
            <a:ext cx="865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dCIN5 17 gene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18972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weighted_dCIN5_14-nodes_25-edg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/>
          <a:stretch/>
        </p:blipFill>
        <p:spPr>
          <a:xfrm>
            <a:off x="2464903" y="1952163"/>
            <a:ext cx="9008165" cy="47258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7789"/>
            <a:ext cx="12192000" cy="1156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 smtClean="0">
                <a:latin typeface="Arial" panose="020B0604020202020204" pitchFamily="34" charset="0"/>
                <a:cs typeface="Arial" panose="020B0604020202020204" pitchFamily="34" charset="0"/>
              </a:rPr>
              <a:t>dCIN5 14 gene </a:t>
            </a:r>
            <a:r>
              <a:rPr lang="en-US" sz="5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5200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493" y="2237583"/>
            <a:ext cx="24063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70958"/>
          <a:stretch/>
        </p:blipFill>
        <p:spPr>
          <a:xfrm>
            <a:off x="307493" y="1247825"/>
            <a:ext cx="3181142" cy="6462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9687" y="1127967"/>
            <a:ext cx="208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Information:</a:t>
            </a:r>
          </a:p>
          <a:p>
            <a:r>
              <a:rPr lang="en-US" b="1" dirty="0" smtClean="0"/>
              <a:t>14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25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9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Output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Penalty</a:t>
                      </a:r>
                      <a:r>
                        <a:rPr lang="en-US" baseline="0" dirty="0" smtClean="0"/>
                        <a:t> Term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1.8830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0.4885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LSE:minLSE</a:t>
                      </a:r>
                      <a:r>
                        <a:rPr lang="en-US" baseline="0" dirty="0" smtClean="0"/>
                        <a:t>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53,862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4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397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GCR2, GLN3 and HAP4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17" y="894522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3648257"/>
            <a:ext cx="3791712" cy="284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17" y="3637722"/>
            <a:ext cx="3791712" cy="2843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793938"/>
            <a:ext cx="3791712" cy="284378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038549"/>
              </p:ext>
            </p:extLst>
          </p:nvPr>
        </p:nvGraphicFramePr>
        <p:xfrm>
          <a:off x="4954510" y="739785"/>
          <a:ext cx="1028700" cy="10350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166906"/>
              </p:ext>
            </p:extLst>
          </p:nvPr>
        </p:nvGraphicFramePr>
        <p:xfrm>
          <a:off x="10389388" y="832595"/>
          <a:ext cx="914400" cy="1037590"/>
        </p:xfrm>
        <a:graphic>
          <a:graphicData uri="http://schemas.openxmlformats.org/drawingml/2006/table">
            <a:tbl>
              <a:tblPr/>
              <a:tblGrid>
                <a:gridCol w="9144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0.5876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0.8763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0.1261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859222"/>
              </p:ext>
            </p:extLst>
          </p:nvPr>
        </p:nvGraphicFramePr>
        <p:xfrm>
          <a:off x="4961646" y="3606379"/>
          <a:ext cx="889000" cy="1039149"/>
        </p:xfrm>
        <a:graphic>
          <a:graphicData uri="http://schemas.openxmlformats.org/drawingml/2006/table">
            <a:tbl>
              <a:tblPr/>
              <a:tblGrid>
                <a:gridCol w="889000"/>
              </a:tblGrid>
              <a:tr h="256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7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807657"/>
              </p:ext>
            </p:extLst>
          </p:nvPr>
        </p:nvGraphicFramePr>
        <p:xfrm>
          <a:off x="10389392" y="3560898"/>
          <a:ext cx="914400" cy="1037590"/>
        </p:xfrm>
        <a:graphic>
          <a:graphicData uri="http://schemas.openxmlformats.org/drawingml/2006/table">
            <a:tbl>
              <a:tblPr/>
              <a:tblGrid>
                <a:gridCol w="9144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46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397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HMO1, MGA2, MSN2, and RDS3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69" y="814413"/>
            <a:ext cx="3791712" cy="284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658197"/>
            <a:ext cx="3791712" cy="2843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69" y="3658197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14413"/>
            <a:ext cx="3791712" cy="284378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822209"/>
              </p:ext>
            </p:extLst>
          </p:nvPr>
        </p:nvGraphicFramePr>
        <p:xfrm>
          <a:off x="5497693" y="785555"/>
          <a:ext cx="914400" cy="1037590"/>
        </p:xfrm>
        <a:graphic>
          <a:graphicData uri="http://schemas.openxmlformats.org/drawingml/2006/table">
            <a:tbl>
              <a:tblPr/>
              <a:tblGrid>
                <a:gridCol w="9144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17249"/>
              </p:ext>
            </p:extLst>
          </p:nvPr>
        </p:nvGraphicFramePr>
        <p:xfrm>
          <a:off x="10483459" y="769875"/>
          <a:ext cx="914400" cy="1037590"/>
        </p:xfrm>
        <a:graphic>
          <a:graphicData uri="http://schemas.openxmlformats.org/drawingml/2006/table">
            <a:tbl>
              <a:tblPr/>
              <a:tblGrid>
                <a:gridCol w="9144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0.0996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0.3003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0.4415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0.3822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0.4679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670847"/>
              </p:ext>
            </p:extLst>
          </p:nvPr>
        </p:nvGraphicFramePr>
        <p:xfrm>
          <a:off x="5482015" y="3607938"/>
          <a:ext cx="914400" cy="1037590"/>
        </p:xfrm>
        <a:graphic>
          <a:graphicData uri="http://schemas.openxmlformats.org/drawingml/2006/table">
            <a:tbl>
              <a:tblPr/>
              <a:tblGrid>
                <a:gridCol w="9144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091904"/>
              </p:ext>
            </p:extLst>
          </p:nvPr>
        </p:nvGraphicFramePr>
        <p:xfrm>
          <a:off x="10477895" y="3607938"/>
          <a:ext cx="800100" cy="1037590"/>
        </p:xfrm>
        <a:graphic>
          <a:graphicData uri="http://schemas.openxmlformats.org/drawingml/2006/table">
            <a:tbl>
              <a:tblPr/>
              <a:tblGrid>
                <a:gridCol w="8001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0.2952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0.6149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0.5967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0.8469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1.0057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506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397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Output Estimation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of SFP1, STB5, SWI4, and SWI5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41" y="935590"/>
            <a:ext cx="3791712" cy="284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05" y="3820443"/>
            <a:ext cx="3791712" cy="2843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99" y="3820443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05" y="941753"/>
            <a:ext cx="3791712" cy="284378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37423"/>
              </p:ext>
            </p:extLst>
          </p:nvPr>
        </p:nvGraphicFramePr>
        <p:xfrm>
          <a:off x="5221438" y="895314"/>
          <a:ext cx="965200" cy="103759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71419"/>
              </p:ext>
            </p:extLst>
          </p:nvPr>
        </p:nvGraphicFramePr>
        <p:xfrm>
          <a:off x="10119875" y="895314"/>
          <a:ext cx="889000" cy="1037590"/>
        </p:xfrm>
        <a:graphic>
          <a:graphicData uri="http://schemas.openxmlformats.org/drawingml/2006/table">
            <a:tbl>
              <a:tblPr/>
              <a:tblGrid>
                <a:gridCol w="8890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0.3692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0.3204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0.4173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9775"/>
              </p:ext>
            </p:extLst>
          </p:nvPr>
        </p:nvGraphicFramePr>
        <p:xfrm>
          <a:off x="5218066" y="3780417"/>
          <a:ext cx="1003300" cy="1037590"/>
        </p:xfrm>
        <a:graphic>
          <a:graphicData uri="http://schemas.openxmlformats.org/drawingml/2006/table">
            <a:tbl>
              <a:tblPr/>
              <a:tblGrid>
                <a:gridCol w="10033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83677"/>
              </p:ext>
            </p:extLst>
          </p:nvPr>
        </p:nvGraphicFramePr>
        <p:xfrm>
          <a:off x="10106782" y="3780418"/>
          <a:ext cx="977900" cy="1037590"/>
        </p:xfrm>
        <a:graphic>
          <a:graphicData uri="http://schemas.openxmlformats.org/drawingml/2006/table">
            <a:tbl>
              <a:tblPr/>
              <a:tblGrid>
                <a:gridCol w="9779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0.3126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0.9868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0.5178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7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397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Output Estimation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of YHP1 and YOX1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7" y="1977887"/>
            <a:ext cx="3791712" cy="284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655" y="1977887"/>
            <a:ext cx="3791712" cy="284378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7024"/>
              </p:ext>
            </p:extLst>
          </p:nvPr>
        </p:nvGraphicFramePr>
        <p:xfrm>
          <a:off x="4296798" y="1930188"/>
          <a:ext cx="901700" cy="1037590"/>
        </p:xfrm>
        <a:graphic>
          <a:graphicData uri="http://schemas.openxmlformats.org/drawingml/2006/table">
            <a:tbl>
              <a:tblPr/>
              <a:tblGrid>
                <a:gridCol w="901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17089"/>
              </p:ext>
            </p:extLst>
          </p:nvPr>
        </p:nvGraphicFramePr>
        <p:xfrm>
          <a:off x="9915661" y="1930188"/>
          <a:ext cx="952500" cy="1037590"/>
        </p:xfrm>
        <a:graphic>
          <a:graphicData uri="http://schemas.openxmlformats.org/drawingml/2006/table">
            <a:tbl>
              <a:tblPr/>
              <a:tblGrid>
                <a:gridCol w="952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96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-genes_23-edges_degree-distribution_20161205_13.53.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0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321" y="37870"/>
            <a:ext cx="11085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Unweighted visualization of the 5 database-generated GRNs via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2774" y="1426224"/>
            <a:ext cx="4127468" cy="2560320"/>
          </a:xfrm>
          <a:prstGeom prst="rect">
            <a:avLst/>
          </a:prstGeom>
        </p:spPr>
      </p:pic>
      <p:pic>
        <p:nvPicPr>
          <p:cNvPr id="5" name="Content Placeholder 1" descr="dGLN3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20898" y="4295682"/>
            <a:ext cx="4127469" cy="2560320"/>
          </a:xfrm>
          <a:prstGeom prst="rect">
            <a:avLst/>
          </a:prstGeom>
        </p:spPr>
      </p:pic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8162761" y="4286962"/>
            <a:ext cx="4127468" cy="2560320"/>
          </a:xfrm>
          <a:prstGeom prst="rect">
            <a:avLst/>
          </a:prstGeom>
        </p:spPr>
      </p:pic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4248367" y="4291602"/>
            <a:ext cx="4127469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95" y="113898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Unweighted Network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11676" y="1138989"/>
            <a:ext cx="41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dCIN5 17-gene Unweighted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001" y="3924310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Unweighted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97819" y="3942543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Unweighted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74908" y="3942543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Unweighted Network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52425" y="1140894"/>
            <a:ext cx="40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dCIN5 14-gene Unweighted Network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27" y="1445272"/>
            <a:ext cx="4050434" cy="2560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01" y="1445272"/>
            <a:ext cx="4107808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28005"/>
              </p:ext>
            </p:extLst>
          </p:nvPr>
        </p:nvGraphicFramePr>
        <p:xfrm>
          <a:off x="3932741" y="1304708"/>
          <a:ext cx="4680857" cy="5016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854"/>
                <a:gridCol w="1501709"/>
                <a:gridCol w="2428294"/>
              </a:tblGrid>
              <a:tr h="228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28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0.2500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446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0.4174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2.1782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1.0796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446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1.7324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0.5122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446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446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2.1830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RDS3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1.0634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0.8488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0.5609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0.5153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1.1400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1.8135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1.8826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1.3668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62421" y="104046"/>
            <a:ext cx="865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dCIN5 14 gene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343500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471" y="-6054"/>
            <a:ext cx="10515600" cy="120989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dGLN3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255" y="1295456"/>
            <a:ext cx="2897250" cy="50126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255" y="2481193"/>
            <a:ext cx="26430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CYC8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MSN4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YOX1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2986320" y="2430247"/>
            <a:ext cx="6879575" cy="4267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03368" y="1295456"/>
            <a:ext cx="2566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Information:</a:t>
            </a:r>
          </a:p>
          <a:p>
            <a:r>
              <a:rPr lang="en-US" b="1" dirty="0" smtClean="0"/>
              <a:t>14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35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6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dGLN3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53064"/>
              </p:ext>
            </p:extLst>
          </p:nvPr>
        </p:nvGraphicFramePr>
        <p:xfrm>
          <a:off x="1097384" y="2451389"/>
          <a:ext cx="9990394" cy="364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197"/>
                <a:gridCol w="4995197"/>
              </a:tblGrid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1.3000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9" y="845820"/>
            <a:ext cx="3779520" cy="2834640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43" y="3790133"/>
            <a:ext cx="3779520" cy="2834640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4" y="837971"/>
            <a:ext cx="3779520" cy="283464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1" y="3792773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34402"/>
              </p:ext>
            </p:extLst>
          </p:nvPr>
        </p:nvGraphicFramePr>
        <p:xfrm>
          <a:off x="5456121" y="831034"/>
          <a:ext cx="1085558" cy="1129759"/>
        </p:xfrm>
        <a:graphic>
          <a:graphicData uri="http://schemas.openxmlformats.org/drawingml/2006/table">
            <a:tbl>
              <a:tblPr/>
              <a:tblGrid>
                <a:gridCol w="1085558"/>
              </a:tblGrid>
              <a:tr h="2416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514163"/>
              </p:ext>
            </p:extLst>
          </p:nvPr>
        </p:nvGraphicFramePr>
        <p:xfrm>
          <a:off x="9993267" y="773345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0.0930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0.5305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0.0975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0.9353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0.9604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165700"/>
              </p:ext>
            </p:extLst>
          </p:nvPr>
        </p:nvGraphicFramePr>
        <p:xfrm>
          <a:off x="5446501" y="3674128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0.5876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0.8763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0.1261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0.3479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438157"/>
              </p:ext>
            </p:extLst>
          </p:nvPr>
        </p:nvGraphicFramePr>
        <p:xfrm>
          <a:off x="9993268" y="3658447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59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2" y="895866"/>
            <a:ext cx="3779520" cy="2834640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4" y="3871007"/>
            <a:ext cx="3779520" cy="2834640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898314"/>
            <a:ext cx="3779520" cy="2834640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3867055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72416"/>
              </p:ext>
            </p:extLst>
          </p:nvPr>
        </p:nvGraphicFramePr>
        <p:xfrm>
          <a:off x="5430821" y="773345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40792"/>
              </p:ext>
            </p:extLst>
          </p:nvPr>
        </p:nvGraphicFramePr>
        <p:xfrm>
          <a:off x="5430822" y="3736848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472837"/>
              </p:ext>
            </p:extLst>
          </p:nvPr>
        </p:nvGraphicFramePr>
        <p:xfrm>
          <a:off x="9993267" y="773344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270097"/>
              </p:ext>
            </p:extLst>
          </p:nvPr>
        </p:nvGraphicFramePr>
        <p:xfrm>
          <a:off x="9977589" y="3721167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0.1887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0.1243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0.2398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0.6214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97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57" y="2277092"/>
            <a:ext cx="3779520" cy="2834640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7" y="787121"/>
            <a:ext cx="3779520" cy="2834640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1" y="3799272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531557"/>
              </p:ext>
            </p:extLst>
          </p:nvPr>
        </p:nvGraphicFramePr>
        <p:xfrm>
          <a:off x="5446501" y="2168856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71522"/>
              </p:ext>
            </p:extLst>
          </p:nvPr>
        </p:nvGraphicFramePr>
        <p:xfrm>
          <a:off x="9961910" y="726305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65395"/>
              </p:ext>
            </p:extLst>
          </p:nvPr>
        </p:nvGraphicFramePr>
        <p:xfrm>
          <a:off x="9961911" y="3736847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0.3126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0.9868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0.5178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0.2975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211179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7" y="2337052"/>
            <a:ext cx="3779520" cy="283464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84" y="843139"/>
            <a:ext cx="3779519" cy="2834640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3830967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1837"/>
              </p:ext>
            </p:extLst>
          </p:nvPr>
        </p:nvGraphicFramePr>
        <p:xfrm>
          <a:off x="5477857" y="2294295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0.0654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0.2876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0.2627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98703"/>
              </p:ext>
            </p:extLst>
          </p:nvPr>
        </p:nvGraphicFramePr>
        <p:xfrm>
          <a:off x="9914875" y="741984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0.0653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919993"/>
              </p:ext>
            </p:extLst>
          </p:nvPr>
        </p:nvGraphicFramePr>
        <p:xfrm>
          <a:off x="9946232" y="3752527"/>
          <a:ext cx="1079500" cy="1187450"/>
        </p:xfrm>
        <a:graphic>
          <a:graphicData uri="http://schemas.openxmlformats.org/drawingml/2006/table">
            <a:tbl>
              <a:tblPr/>
              <a:tblGrid>
                <a:gridCol w="10795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99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7" y="0"/>
            <a:ext cx="6875063" cy="6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396174" y="752107"/>
            <a:ext cx="9843254" cy="6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424509" y="765564"/>
            <a:ext cx="9336545" cy="6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" y="0"/>
            <a:ext cx="11871158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visualizations of the database-derived GRNs from all 5 strains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8089324" y="4297680"/>
            <a:ext cx="4127468" cy="2560320"/>
          </a:xfrm>
          <a:prstGeom prst="rect">
            <a:avLst/>
          </a:prstGeom>
        </p:spPr>
      </p:pic>
      <p:pic>
        <p:nvPicPr>
          <p:cNvPr id="4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4342725" y="4297680"/>
            <a:ext cx="3923644" cy="2560320"/>
          </a:xfrm>
          <a:prstGeom prst="rect">
            <a:avLst/>
          </a:prstGeom>
        </p:spPr>
      </p:pic>
      <p:pic>
        <p:nvPicPr>
          <p:cNvPr id="5" name="Content Placeholder 6" descr="dGLN3 Network--Weight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99529" y="4297680"/>
            <a:ext cx="3923643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994" r="1324" b="1837"/>
          <a:stretch/>
        </p:blipFill>
        <p:spPr>
          <a:xfrm>
            <a:off x="41189" y="1351005"/>
            <a:ext cx="3921212" cy="24878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6183" y="1042737"/>
            <a:ext cx="35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17-gene 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1309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1309" y="402595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9240" y="402650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Weighted Network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28151" y="402650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Weighted Network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60875" y="1042737"/>
            <a:ext cx="35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14-gene Weighted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236" y="1351005"/>
            <a:ext cx="3994764" cy="24871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39" y="1356093"/>
            <a:ext cx="3959834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9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069157"/>
              </p:ext>
            </p:extLst>
          </p:nvPr>
        </p:nvGraphicFramePr>
        <p:xfrm>
          <a:off x="2347883" y="854790"/>
          <a:ext cx="7719507" cy="600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169"/>
                <a:gridCol w="2573169"/>
                <a:gridCol w="2573169"/>
              </a:tblGrid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0.0135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0.0214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0.7661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2.5539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dGLN3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50" y="144379"/>
            <a:ext cx="10992923" cy="10736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dHAP4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51" y="1143994"/>
            <a:ext cx="10515600" cy="492302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743" y="2194132"/>
            <a:ext cx="29036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STB5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3085091" y="2167054"/>
            <a:ext cx="7369799" cy="4571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98418" y="1192122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28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8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dhap4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52405"/>
              </p:ext>
            </p:extLst>
          </p:nvPr>
        </p:nvGraphicFramePr>
        <p:xfrm>
          <a:off x="1711220" y="2296940"/>
          <a:ext cx="8756112" cy="378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56"/>
                <a:gridCol w="4378056"/>
              </a:tblGrid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1.4263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62,139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3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3" y="3817947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4" y="827236"/>
            <a:ext cx="3779520" cy="2834640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86" y="825737"/>
            <a:ext cx="3779519" cy="2834640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54" y="3805516"/>
            <a:ext cx="3779521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01790"/>
              </p:ext>
            </p:extLst>
          </p:nvPr>
        </p:nvGraphicFramePr>
        <p:xfrm>
          <a:off x="5393508" y="78824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0.4462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0.7855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0.2916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0.8258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0.0457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09247"/>
              </p:ext>
            </p:extLst>
          </p:nvPr>
        </p:nvGraphicFramePr>
        <p:xfrm>
          <a:off x="9987311" y="77256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0.0091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0.5202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0.0723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0.7639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0.4535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60266"/>
              </p:ext>
            </p:extLst>
          </p:nvPr>
        </p:nvGraphicFramePr>
        <p:xfrm>
          <a:off x="5424865" y="365766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0.6188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0.0163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0.0112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0.4113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306322"/>
              </p:ext>
            </p:extLst>
          </p:nvPr>
        </p:nvGraphicFramePr>
        <p:xfrm>
          <a:off x="10002989" y="367334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0.3306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0.5876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0.8763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0.1261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0.8445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0.3479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70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32" y="804532"/>
            <a:ext cx="3779520" cy="2834640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3" y="3812291"/>
            <a:ext cx="3779519" cy="2834640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8" y="810595"/>
            <a:ext cx="3779520" cy="2834640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3" y="3807961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078912"/>
              </p:ext>
            </p:extLst>
          </p:nvPr>
        </p:nvGraphicFramePr>
        <p:xfrm>
          <a:off x="5393508" y="69416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0.5468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0.6094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0.5189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0.9281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0.1171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02783"/>
              </p:ext>
            </p:extLst>
          </p:nvPr>
        </p:nvGraphicFramePr>
        <p:xfrm>
          <a:off x="9987311" y="72552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0.7307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0.4821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0.0773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0.4165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0.9262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0.0157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975519"/>
              </p:ext>
            </p:extLst>
          </p:nvPr>
        </p:nvGraphicFramePr>
        <p:xfrm>
          <a:off x="5393508" y="372038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0.4244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0.5758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0.0011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4718"/>
              </p:ext>
            </p:extLst>
          </p:nvPr>
        </p:nvGraphicFramePr>
        <p:xfrm>
          <a:off x="9987311" y="367334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0.2208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0.3427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0.0168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0.8021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0.0836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1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46" y="781951"/>
            <a:ext cx="3779520" cy="2834640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8" y="3836620"/>
            <a:ext cx="3779520" cy="2834640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7" y="3836620"/>
            <a:ext cx="3779520" cy="2834640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1" y="787116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227125"/>
              </p:ext>
            </p:extLst>
          </p:nvPr>
        </p:nvGraphicFramePr>
        <p:xfrm>
          <a:off x="5409186" y="709845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0.0494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0.0751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0.0533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0.8354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678154"/>
              </p:ext>
            </p:extLst>
          </p:nvPr>
        </p:nvGraphicFramePr>
        <p:xfrm>
          <a:off x="9971632" y="69416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0.3692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0.3204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1.0193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0.4173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0.3296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605775"/>
              </p:ext>
            </p:extLst>
          </p:nvPr>
        </p:nvGraphicFramePr>
        <p:xfrm>
          <a:off x="5409186" y="370470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0.6731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0.4839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0.3797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0.6155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0.9652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0.7799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852371"/>
              </p:ext>
            </p:extLst>
          </p:nvPr>
        </p:nvGraphicFramePr>
        <p:xfrm>
          <a:off x="9987311" y="368902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0.4463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0.3126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0.9868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0.5178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0.2975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3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7" y="2342703"/>
            <a:ext cx="3779520" cy="2834640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95" y="832555"/>
            <a:ext cx="3779520" cy="2834640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7" y="3839066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170658"/>
              </p:ext>
            </p:extLst>
          </p:nvPr>
        </p:nvGraphicFramePr>
        <p:xfrm>
          <a:off x="5409186" y="788243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0.8684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0.0433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0.0084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0.8152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0.0653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71125"/>
              </p:ext>
            </p:extLst>
          </p:nvPr>
        </p:nvGraphicFramePr>
        <p:xfrm>
          <a:off x="5409186" y="375174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0.058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0.2181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0.0117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0.2197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0.2658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370844"/>
              </p:ext>
            </p:extLst>
          </p:nvPr>
        </p:nvGraphicFramePr>
        <p:xfrm>
          <a:off x="9987311" y="2293515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Calibri"/>
                        </a:rPr>
                        <a:t>0.316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Calibri"/>
                        </a:rPr>
                        <a:t>0.2503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Calibri"/>
                        </a:rPr>
                        <a:t>1.0134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Calibri"/>
                        </a:rPr>
                        <a:t>0.8824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Calibri"/>
                        </a:rPr>
                        <a:t>0.4562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4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1083318" y="705762"/>
            <a:ext cx="9917966" cy="61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252881" y="715530"/>
            <a:ext cx="9439521" cy="6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57" y="128337"/>
            <a:ext cx="10515600" cy="97554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WT GRNmap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757" y="1103884"/>
            <a:ext cx="3650401" cy="3719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573" y="2079431"/>
            <a:ext cx="24464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970688" y="2059138"/>
            <a:ext cx="7348579" cy="4558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5454" y="1156101"/>
            <a:ext cx="250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36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1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28988"/>
              </p:ext>
            </p:extLst>
          </p:nvPr>
        </p:nvGraphicFramePr>
        <p:xfrm>
          <a:off x="2485930" y="856832"/>
          <a:ext cx="7234575" cy="60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25"/>
                <a:gridCol w="2411525"/>
                <a:gridCol w="2411525"/>
              </a:tblGrid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1.7884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0.5910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dHAP4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7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34" y="0"/>
            <a:ext cx="11328066" cy="116355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dZAP1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71" y="1163554"/>
            <a:ext cx="3066382" cy="472741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47110"/>
            <a:ext cx="290362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CIN5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GCR2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HSF1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MGA2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2903621" y="2117559"/>
            <a:ext cx="7364167" cy="4568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9432" y="1159005"/>
            <a:ext cx="2534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27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1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dZAP1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94562"/>
              </p:ext>
            </p:extLst>
          </p:nvPr>
        </p:nvGraphicFramePr>
        <p:xfrm>
          <a:off x="1208235" y="2616945"/>
          <a:ext cx="9386534" cy="342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267"/>
                <a:gridCol w="4693267"/>
              </a:tblGrid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1.3973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76,769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7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89" y="847934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41" y="847934"/>
            <a:ext cx="3779520" cy="2834640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1" y="3836621"/>
            <a:ext cx="3779520" cy="2834640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86" y="3836620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01588"/>
              </p:ext>
            </p:extLst>
          </p:nvPr>
        </p:nvGraphicFramePr>
        <p:xfrm>
          <a:off x="5362151" y="80392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0.0148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0.1095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0.5993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0.0895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766715"/>
              </p:ext>
            </p:extLst>
          </p:nvPr>
        </p:nvGraphicFramePr>
        <p:xfrm>
          <a:off x="10034347" y="74120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0.7624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0.2916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0.8258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0.0457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65434"/>
              </p:ext>
            </p:extLst>
          </p:nvPr>
        </p:nvGraphicFramePr>
        <p:xfrm>
          <a:off x="5377829" y="3657668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147017"/>
              </p:ext>
            </p:extLst>
          </p:nvPr>
        </p:nvGraphicFramePr>
        <p:xfrm>
          <a:off x="9987311" y="368902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0.5571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0.3191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0.3863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0.4009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0.0376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0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AND HAP4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4" y="867039"/>
            <a:ext cx="3779520" cy="2834640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7" y="3836185"/>
            <a:ext cx="3779520" cy="2834640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1" y="853264"/>
            <a:ext cx="3779520" cy="2834640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6" y="3830966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0651"/>
              </p:ext>
            </p:extLst>
          </p:nvPr>
        </p:nvGraphicFramePr>
        <p:xfrm>
          <a:off x="5377829" y="75688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0.2761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0.2751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0.5058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0.9118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0.5207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82711"/>
              </p:ext>
            </p:extLst>
          </p:nvPr>
        </p:nvGraphicFramePr>
        <p:xfrm>
          <a:off x="10018668" y="72552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0.5876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0.8763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0.1261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0.3479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43500"/>
              </p:ext>
            </p:extLst>
          </p:nvPr>
        </p:nvGraphicFramePr>
        <p:xfrm>
          <a:off x="5377829" y="367334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32334"/>
              </p:ext>
            </p:extLst>
          </p:nvPr>
        </p:nvGraphicFramePr>
        <p:xfrm>
          <a:off x="10018668" y="365766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1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4" y="835860"/>
            <a:ext cx="3779520" cy="2834640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8" y="3830966"/>
            <a:ext cx="3779520" cy="2834640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6" y="837973"/>
            <a:ext cx="3779520" cy="2834640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4" y="3836194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82601"/>
              </p:ext>
            </p:extLst>
          </p:nvPr>
        </p:nvGraphicFramePr>
        <p:xfrm>
          <a:off x="5346472" y="75688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5471"/>
              </p:ext>
            </p:extLst>
          </p:nvPr>
        </p:nvGraphicFramePr>
        <p:xfrm>
          <a:off x="10050025" y="77256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0.1345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0.0295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0.5281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583015"/>
              </p:ext>
            </p:extLst>
          </p:nvPr>
        </p:nvGraphicFramePr>
        <p:xfrm>
          <a:off x="5346473" y="3704707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0.9354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0.8677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0.1031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0.9311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0.9415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01152"/>
              </p:ext>
            </p:extLst>
          </p:nvPr>
        </p:nvGraphicFramePr>
        <p:xfrm>
          <a:off x="10050025" y="3704706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0.0996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0.3003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0.4415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0.3822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0.4679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0.5113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34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6" y="829694"/>
            <a:ext cx="3779520" cy="2834640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0" y="830528"/>
            <a:ext cx="3779520" cy="2834640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9" y="3817947"/>
            <a:ext cx="3779520" cy="2834640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17" y="3817947"/>
            <a:ext cx="3779520" cy="283464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86459"/>
              </p:ext>
            </p:extLst>
          </p:nvPr>
        </p:nvGraphicFramePr>
        <p:xfrm>
          <a:off x="5362151" y="75688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82231"/>
              </p:ext>
            </p:extLst>
          </p:nvPr>
        </p:nvGraphicFramePr>
        <p:xfrm>
          <a:off x="10050025" y="709844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0.1887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0.1243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0.2398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0.6214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62846"/>
              </p:ext>
            </p:extLst>
          </p:nvPr>
        </p:nvGraphicFramePr>
        <p:xfrm>
          <a:off x="5377829" y="3594948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207300"/>
              </p:ext>
            </p:extLst>
          </p:nvPr>
        </p:nvGraphicFramePr>
        <p:xfrm>
          <a:off x="10065703" y="3641988"/>
          <a:ext cx="1028700" cy="1314450"/>
        </p:xfrm>
        <a:graphic>
          <a:graphicData uri="http://schemas.openxmlformats.org/drawingml/2006/table">
            <a:tbl>
              <a:tblPr/>
              <a:tblGrid>
                <a:gridCol w="1028700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0.2503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0.8824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0.4562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27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008606" y="682590"/>
            <a:ext cx="995532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6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1128807" y="687370"/>
            <a:ext cx="9947614" cy="61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- WT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38847"/>
              </p:ext>
            </p:extLst>
          </p:nvPr>
        </p:nvGraphicFramePr>
        <p:xfrm>
          <a:off x="1627656" y="1936548"/>
          <a:ext cx="9313060" cy="430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530"/>
                <a:gridCol w="4656530"/>
              </a:tblGrid>
              <a:tr h="717305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2.5923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0.8194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109,718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4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dZAP1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87077"/>
              </p:ext>
            </p:extLst>
          </p:nvPr>
        </p:nvGraphicFramePr>
        <p:xfrm>
          <a:off x="2636588" y="749356"/>
          <a:ext cx="6930942" cy="610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314"/>
                <a:gridCol w="2310314"/>
                <a:gridCol w="2310314"/>
              </a:tblGrid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1.9157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0.5369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0.9424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0.4477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0.0397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0.6478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2.7446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6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35" y="818147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818147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379612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3796123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ABF1, ACE2, AFT2, AND ASF1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1790"/>
              </p:ext>
            </p:extLst>
          </p:nvPr>
        </p:nvGraphicFramePr>
        <p:xfrm>
          <a:off x="5232400" y="781050"/>
          <a:ext cx="850900" cy="113919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196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0.0148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0.1095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0.5993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872385"/>
              </p:ext>
            </p:extLst>
          </p:nvPr>
        </p:nvGraphicFramePr>
        <p:xfrm>
          <a:off x="10366375" y="77052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0.7624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0.8258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0.0457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18297"/>
              </p:ext>
            </p:extLst>
          </p:nvPr>
        </p:nvGraphicFramePr>
        <p:xfrm>
          <a:off x="5203825" y="3748498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0.9361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0.7004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0.0343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75000"/>
              </p:ext>
            </p:extLst>
          </p:nvPr>
        </p:nvGraphicFramePr>
        <p:xfrm>
          <a:off x="10367043" y="3747656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0.4193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0.2305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0.1669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30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1814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81814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ASH1, CIN5, GCN4,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07184"/>
              </p:ext>
            </p:extLst>
          </p:nvPr>
        </p:nvGraphicFramePr>
        <p:xfrm>
          <a:off x="5146675" y="780048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0.0829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0.5202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0.0723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0.7639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45011"/>
              </p:ext>
            </p:extLst>
          </p:nvPr>
        </p:nvGraphicFramePr>
        <p:xfrm>
          <a:off x="10433718" y="780048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2547"/>
              </p:ext>
            </p:extLst>
          </p:nvPr>
        </p:nvGraphicFramePr>
        <p:xfrm>
          <a:off x="5146675" y="3800294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0.2761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0.5058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0.5207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35516"/>
              </p:ext>
            </p:extLst>
          </p:nvPr>
        </p:nvGraphicFramePr>
        <p:xfrm>
          <a:off x="10433050" y="379528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30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89835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89835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3866147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3866147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MSN2, AND SFP1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62500"/>
              </p:ext>
            </p:extLst>
          </p:nvPr>
        </p:nvGraphicFramePr>
        <p:xfrm>
          <a:off x="5251450" y="850733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916302"/>
              </p:ext>
            </p:extLst>
          </p:nvPr>
        </p:nvGraphicFramePr>
        <p:xfrm>
          <a:off x="5251450" y="381834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707929"/>
              </p:ext>
            </p:extLst>
          </p:nvPr>
        </p:nvGraphicFramePr>
        <p:xfrm>
          <a:off x="10080625" y="381834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67698"/>
              </p:ext>
            </p:extLst>
          </p:nvPr>
        </p:nvGraphicFramePr>
        <p:xfrm>
          <a:off x="10080625" y="850733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1955</Words>
  <Application>Microsoft Macintosh PowerPoint</Application>
  <PresentationFormat>Custom</PresentationFormat>
  <Paragraphs>1075</Paragraphs>
  <Slides>60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Office Theme</vt:lpstr>
      <vt:lpstr>Worksheet</vt:lpstr>
      <vt:lpstr>GRNmap Testing and Results</vt:lpstr>
      <vt:lpstr>Last week, we tested GRNmap with our 5 database-generated Networks.</vt:lpstr>
      <vt:lpstr>PowerPoint Presentation</vt:lpstr>
      <vt:lpstr>Weighted GRNSight visualizations of the database-derived GRNs from all 5 strains</vt:lpstr>
      <vt:lpstr>WT GRNmap Testing Results</vt:lpstr>
      <vt:lpstr>Parameter Outputs -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dCIN5 17 gene GRNmap Testing Results</vt:lpstr>
      <vt:lpstr>Parameter Output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 Output</vt:lpstr>
      <vt:lpstr>GRNmap Output Estimation of CIN5, GCR2, GLN3 and HAP4</vt:lpstr>
      <vt:lpstr>GRNmap Output Estimation of HMO1, MGA2, MSN2, and RDS3</vt:lpstr>
      <vt:lpstr>GRNmap Output Estimation of SFP1, STB5, SWI4, and SWI5</vt:lpstr>
      <vt:lpstr>GRNmap Output Estimation of YHP1 and YOX1</vt:lpstr>
      <vt:lpstr>PowerPoint Presentation</vt:lpstr>
      <vt:lpstr>PowerPoint Presentation</vt:lpstr>
      <vt:lpstr>dGLN3  GRNmap Testing Results</vt:lpstr>
      <vt:lpstr>Parameter Outputs – dGLN3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dHAP4 GRNmap Testing Results</vt:lpstr>
      <vt:lpstr>Parameter Outputs – dhap4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dZAP1 GRNmap Testing Results</vt:lpstr>
      <vt:lpstr>Parameter Outputs – dZAP1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 Testing</dc:title>
  <dc:creator>Williams, Natalie</dc:creator>
  <cp:lastModifiedBy>Natalie Williams</cp:lastModifiedBy>
  <cp:revision>79</cp:revision>
  <dcterms:created xsi:type="dcterms:W3CDTF">2016-10-30T23:21:05Z</dcterms:created>
  <dcterms:modified xsi:type="dcterms:W3CDTF">2016-12-05T22:13:28Z</dcterms:modified>
</cp:coreProperties>
</file>